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0" r:id="rId3"/>
    <p:sldId id="266" r:id="rId4"/>
    <p:sldId id="271" r:id="rId5"/>
    <p:sldId id="262" r:id="rId6"/>
    <p:sldId id="267" r:id="rId7"/>
    <p:sldId id="261" r:id="rId8"/>
    <p:sldId id="270" r:id="rId9"/>
    <p:sldId id="263" r:id="rId10"/>
    <p:sldId id="269" r:id="rId11"/>
    <p:sldId id="265" r:id="rId12"/>
    <p:sldId id="264" r:id="rId13"/>
    <p:sldId id="259" r:id="rId14"/>
    <p:sldId id="25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05"/>
    <p:restoredTop sz="94694"/>
  </p:normalViewPr>
  <p:slideViewPr>
    <p:cSldViewPr snapToGrid="0" snapToObjects="1">
      <p:cViewPr>
        <p:scale>
          <a:sx n="105" d="100"/>
          <a:sy n="105" d="100"/>
        </p:scale>
        <p:origin x="1328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90" d="100"/>
        <a:sy n="1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797B1-E480-B74F-983F-7CD59EE6CC12}" type="datetimeFigureOut">
              <a:rPr lang="en-US" smtClean="0"/>
              <a:t>1/9/20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0569F1-9684-574E-B15A-FF2534D52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00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Google: “</a:t>
            </a:r>
            <a:r>
              <a:rPr lang="en-US" dirty="0" err="1"/>
              <a:t>hiv</a:t>
            </a:r>
            <a:r>
              <a:rPr lang="en-US" dirty="0"/>
              <a:t> tree” 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Subtypes_of_HIV</a:t>
            </a:r>
            <a:r>
              <a:rPr lang="en-US" dirty="0"/>
              <a:t>#/media/</a:t>
            </a:r>
            <a:r>
              <a:rPr lang="en-US" dirty="0" err="1"/>
              <a:t>File:HIV-SIV-phylogenetic-tree_straight.svg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Hu, W.-S., &amp; Hughes, S. H. (2012). HIV-1 Reverse Transcription. </a:t>
            </a:r>
            <a:r>
              <a:rPr lang="en-US" i="1" dirty="0">
                <a:effectLst/>
              </a:rPr>
              <a:t>Cold Spring Harbor Perspectives in Medicine </a:t>
            </a:r>
            <a:r>
              <a:rPr lang="en-US" dirty="0">
                <a:effectLst/>
              </a:rPr>
              <a:t>, </a:t>
            </a:r>
            <a:r>
              <a:rPr lang="en-US" i="1" dirty="0">
                <a:effectLst/>
              </a:rPr>
              <a:t>2</a:t>
            </a:r>
            <a:r>
              <a:rPr lang="en-US" dirty="0">
                <a:effectLst/>
              </a:rPr>
              <a:t>(10). https://</a:t>
            </a:r>
            <a:r>
              <a:rPr lang="en-US" dirty="0" err="1">
                <a:effectLst/>
              </a:rPr>
              <a:t>doi.org</a:t>
            </a:r>
            <a:r>
              <a:rPr lang="en-US" dirty="0">
                <a:effectLst/>
              </a:rPr>
              <a:t>/10.1101/cshperspect.a006882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0569F1-9684-574E-B15A-FF2534D5296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30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A02C1-3BEB-6144-8BC3-A67C3D0ABD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8F821-B238-9645-A946-13D6C439C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0723E-FD8A-E540-A5BE-21C6815F1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2013E-4D5B-4044-AE5D-FD8152C6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6D058-7BA0-6745-9BF5-B6E209E0A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4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60B1A-2D1C-BA42-A70B-A6506768E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54ED23-8A39-CF43-841E-48A5EBE03F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99CDA-5D38-934C-B199-8F83ABFA9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CA822-904C-7C45-AA6E-7BFB5E68F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237E3-F5B7-3843-8C03-DFCF26E75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29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1544B4-4F23-084E-9CB9-3D8CD105D5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38A8AE-321A-6147-A227-BAD4CCE05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46B2D-6261-654D-B0C9-3079B566B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D397B-626E-0841-AD4C-1012D3B7F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F4949-8FCF-F945-AD29-AA1CA56E5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93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E101C-1AF1-7941-AD16-9449B06E4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B9A18-2D71-4E41-9E9F-04AAEFC82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AE053-1D31-6149-A412-11FDAFA9A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E3ABA-1795-C345-90AF-02AD58A5B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08833-D44B-F84E-8ACB-4BDFA4D7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70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A0504-7E6C-5B47-9A4B-27BC3C6A7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8BDF61-E6D0-BB40-8AEB-7A9D1D41C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450B5-BE2B-F14F-94C0-B582F0FAD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4B06B-D9D8-0247-927F-37941BBB9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36F6D-1494-1F48-A7A1-4A648CA8A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EAF00-6155-DF40-A90E-7368232A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5797-60EB-A744-98C9-9DEC0B5F5C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77557-C3C4-2649-9DA8-442E85348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19DE4-0AE4-C94A-9967-85D8F6814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752F83-51E9-7B43-8177-7142E642E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28D3A-74CA-8E44-89E3-03620D496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5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ED3B9-F8CE-DA43-BEE7-B987C901C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32A57-690C-D94A-8E02-B1F165C80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DA3CE0-BE22-694C-8DA5-7AE86DFE2F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03BF9-81C7-1046-8E21-EC0EFC3F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016A4C-00F4-214E-97FB-7169E60D75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A0FD2E-8111-8840-989C-49A846DB8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0334DC-0868-A543-92D4-CF0ABC505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7E6BF4-C532-C34C-990E-8D49ADD40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298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11763-62FC-EF41-A8A9-B485305BB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53D74C-9F9B-9C41-911D-385E87044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AD2733-10B3-D64A-99F3-76D09CA50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C6FF58-A16B-A842-BCB5-03270C7EC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22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2B7877-DDF6-F846-8CF3-99A1C3923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E6A60D-09B3-AF4B-9FAA-6D35790E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ADF44-4646-B04B-8367-3FC231D74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05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B3E8A-7F81-494C-8776-9E4C02A63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60BA3-7E7D-7F4E-A015-B50E756BE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D110DE-03D2-C048-8E45-118A0BBD8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49B4B-1234-CC4D-A436-F21A37FA4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59617B-B63D-5D4E-9558-52D87748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8C20C-CA62-B748-8675-07E1DA4A5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25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AFA87-F570-1247-A64F-FD0F633EE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B525ED-6247-6240-A7C3-14C0522834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E0D20-9F85-F74D-AFC4-A17F16E28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136A8-201F-CD4C-BBFD-40025EE76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60588-A14B-2F43-AE59-A43B8BDA2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5CFD57-6CBF-8F46-A987-8A742B091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32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6738F6-E96D-9743-86AE-A5811708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885B2-6F3D-D34E-872A-1DA17699C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3460B-332B-2A4D-9F21-7880524E29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08B11-E6D7-CA4C-9CF0-F3E8959721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5C83-0817-8541-923A-157CA7606E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NCBI-Codeathons/Virus_Graphs" TargetMode="External"/><Relationship Id="rId4" Type="http://schemas.openxmlformats.org/officeDocument/2006/relationships/hyperlink" Target="https://github.com/NCBI-Codeathons/SWIGG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NCBI-Hackathons/NovoGraph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gteam/v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75017-0625-1843-AE50-418E7CC80F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#</a:t>
            </a:r>
            <a:r>
              <a:rPr lang="en-US" dirty="0" err="1"/>
              <a:t>thebestvirusgraphsteam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F33B0-BE33-5345-A596-5E558A506A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Alejandro Gener (lead)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81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7CCD8-7D72-D94C-A6F5-FF9A1EA94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 - update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AAAEF58E-6899-A340-91CA-C617B7F7AC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13" b="18666"/>
          <a:stretch/>
        </p:blipFill>
        <p:spPr>
          <a:xfrm>
            <a:off x="97512" y="1438656"/>
            <a:ext cx="11996976" cy="541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27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D0FD7-DFDA-074B-B016-CA12E32F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 Linear reference(s)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E039302-1539-C84E-B240-EC7D22C5ED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1655" b="21550"/>
          <a:stretch/>
        </p:blipFill>
        <p:spPr>
          <a:xfrm>
            <a:off x="5918886" y="2114723"/>
            <a:ext cx="5797293" cy="437815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B9D883-CB10-8343-9570-9D8D5DB23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47578"/>
            <a:ext cx="4257875" cy="326437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16DDBED-4D70-B642-9D86-4B9283049ED2}"/>
              </a:ext>
            </a:extLst>
          </p:cNvPr>
          <p:cNvCxnSpPr/>
          <p:nvPr/>
        </p:nvCxnSpPr>
        <p:spPr>
          <a:xfrm>
            <a:off x="4436076" y="2372497"/>
            <a:ext cx="2125362" cy="98854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442871-0AE5-2A40-8122-D631A46003AA}"/>
              </a:ext>
            </a:extLst>
          </p:cNvPr>
          <p:cNvCxnSpPr>
            <a:cxnSpLocks/>
          </p:cNvCxnSpPr>
          <p:nvPr/>
        </p:nvCxnSpPr>
        <p:spPr>
          <a:xfrm flipV="1">
            <a:off x="4674974" y="2895386"/>
            <a:ext cx="1886464" cy="2335642"/>
          </a:xfrm>
          <a:prstGeom prst="straightConnector1">
            <a:avLst/>
          </a:prstGeom>
          <a:ln w="381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9627D7A-2AAD-4F47-A5B9-798C480E4206}"/>
              </a:ext>
            </a:extLst>
          </p:cNvPr>
          <p:cNvSpPr txBox="1"/>
          <p:nvPr/>
        </p:nvSpPr>
        <p:spPr>
          <a:xfrm rot="18507010">
            <a:off x="4759206" y="3554983"/>
            <a:ext cx="13795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provirus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19541-292C-1C42-B1F6-700B355E86BD}"/>
              </a:ext>
            </a:extLst>
          </p:cNvPr>
          <p:cNvSpPr txBox="1"/>
          <p:nvPr/>
        </p:nvSpPr>
        <p:spPr>
          <a:xfrm rot="167204">
            <a:off x="5007190" y="1911559"/>
            <a:ext cx="8835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virus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27646E-0EFF-D94A-923C-26A0369B731A}"/>
              </a:ext>
            </a:extLst>
          </p:cNvPr>
          <p:cNvCxnSpPr/>
          <p:nvPr/>
        </p:nvCxnSpPr>
        <p:spPr>
          <a:xfrm>
            <a:off x="9366422" y="1833802"/>
            <a:ext cx="0" cy="33936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5939809-8ED3-614B-B323-3F9BD1310EC9}"/>
              </a:ext>
            </a:extLst>
          </p:cNvPr>
          <p:cNvSpPr txBox="1"/>
          <p:nvPr/>
        </p:nvSpPr>
        <p:spPr>
          <a:xfrm rot="167204">
            <a:off x="8915017" y="121785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SNV!</a:t>
            </a:r>
          </a:p>
        </p:txBody>
      </p:sp>
    </p:spTree>
    <p:extLst>
      <p:ext uri="{BB962C8B-B14F-4D97-AF65-F5344CB8AC3E}">
        <p14:creationId xmlns:p14="http://schemas.microsoft.com/office/powerpoint/2010/main" val="4265819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9ABED-6C35-5747-95D4-7097874D4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 transcript model (beta)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76ABA-D931-EE4F-8431-3DF3C2975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cDNA-seq of HIV virion</a:t>
            </a:r>
          </a:p>
          <a:p>
            <a:r>
              <a:rPr lang="en-US" dirty="0"/>
              <a:t>Read mapping with HISAT2</a:t>
            </a:r>
          </a:p>
          <a:p>
            <a:r>
              <a:rPr lang="en-US" dirty="0"/>
              <a:t>Isoform prediction with </a:t>
            </a:r>
            <a:r>
              <a:rPr lang="en-US" dirty="0" err="1"/>
              <a:t>StringTie</a:t>
            </a:r>
            <a:endParaRPr lang="en-US" dirty="0"/>
          </a:p>
          <a:p>
            <a:r>
              <a:rPr lang="en-US" dirty="0"/>
              <a:t>Implemented in </a:t>
            </a:r>
            <a:r>
              <a:rPr lang="en-US" dirty="0" err="1"/>
              <a:t>usegalaxy.eu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F86E3A1-D12E-E548-822E-49687CA4C023}"/>
              </a:ext>
            </a:extLst>
          </p:cNvPr>
          <p:cNvGrpSpPr/>
          <p:nvPr/>
        </p:nvGrpSpPr>
        <p:grpSpPr>
          <a:xfrm>
            <a:off x="1236171" y="4427076"/>
            <a:ext cx="7674191" cy="369332"/>
            <a:chOff x="667604" y="2667758"/>
            <a:chExt cx="7674191" cy="36933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2EC81AB-FA75-B541-90DA-F7C7238EF0A9}"/>
                </a:ext>
              </a:extLst>
            </p:cNvPr>
            <p:cNvCxnSpPr>
              <a:cxnSpLocks/>
            </p:cNvCxnSpPr>
            <p:nvPr/>
          </p:nvCxnSpPr>
          <p:spPr>
            <a:xfrm>
              <a:off x="2497014" y="2852424"/>
              <a:ext cx="5844781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EC25F2F-C5DA-4845-8E23-9BFE77B6ECF0}"/>
                </a:ext>
              </a:extLst>
            </p:cNvPr>
            <p:cNvSpPr txBox="1"/>
            <p:nvPr/>
          </p:nvSpPr>
          <p:spPr>
            <a:xfrm>
              <a:off x="667604" y="2667758"/>
              <a:ext cx="10807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4371C2"/>
                  </a:solidFill>
                </a:rPr>
                <a:t>unspliced</a:t>
              </a: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16BA924-481D-9B41-BC56-F572C4CA29D5}"/>
              </a:ext>
            </a:extLst>
          </p:cNvPr>
          <p:cNvCxnSpPr>
            <a:cxnSpLocks/>
          </p:cNvCxnSpPr>
          <p:nvPr/>
        </p:nvCxnSpPr>
        <p:spPr>
          <a:xfrm>
            <a:off x="3068865" y="5942568"/>
            <a:ext cx="222739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B081185-2C88-6F4D-A108-4DDC91AF8833}"/>
              </a:ext>
            </a:extLst>
          </p:cNvPr>
          <p:cNvCxnSpPr>
            <a:cxnSpLocks/>
          </p:cNvCxnSpPr>
          <p:nvPr/>
        </p:nvCxnSpPr>
        <p:spPr>
          <a:xfrm>
            <a:off x="3291604" y="5942856"/>
            <a:ext cx="1883419" cy="0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CC6DFAD-06E8-DE48-951C-E5F6156F93EC}"/>
              </a:ext>
            </a:extLst>
          </p:cNvPr>
          <p:cNvCxnSpPr>
            <a:cxnSpLocks/>
          </p:cNvCxnSpPr>
          <p:nvPr/>
        </p:nvCxnSpPr>
        <p:spPr>
          <a:xfrm>
            <a:off x="5397762" y="5942568"/>
            <a:ext cx="2230664" cy="0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28974F-3B7E-B547-BEE5-2CEBCD0229A8}"/>
              </a:ext>
            </a:extLst>
          </p:cNvPr>
          <p:cNvCxnSpPr>
            <a:cxnSpLocks/>
          </p:cNvCxnSpPr>
          <p:nvPr/>
        </p:nvCxnSpPr>
        <p:spPr>
          <a:xfrm>
            <a:off x="7628426" y="5942568"/>
            <a:ext cx="128522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D8001C-6B57-BE4B-B3A1-BC7EA45EA14A}"/>
              </a:ext>
            </a:extLst>
          </p:cNvPr>
          <p:cNvCxnSpPr>
            <a:cxnSpLocks/>
          </p:cNvCxnSpPr>
          <p:nvPr/>
        </p:nvCxnSpPr>
        <p:spPr>
          <a:xfrm>
            <a:off x="5175023" y="5942568"/>
            <a:ext cx="222739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E2ED8D-B98C-374A-AF18-6FA3F536FDA8}"/>
              </a:ext>
            </a:extLst>
          </p:cNvPr>
          <p:cNvCxnSpPr/>
          <p:nvPr/>
        </p:nvCxnSpPr>
        <p:spPr>
          <a:xfrm>
            <a:off x="3068864" y="5700783"/>
            <a:ext cx="222739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8F486F5-6BC3-5D4E-8E3F-AD6035A18D30}"/>
              </a:ext>
            </a:extLst>
          </p:cNvPr>
          <p:cNvCxnSpPr>
            <a:cxnSpLocks/>
          </p:cNvCxnSpPr>
          <p:nvPr/>
        </p:nvCxnSpPr>
        <p:spPr>
          <a:xfrm>
            <a:off x="3291603" y="5701071"/>
            <a:ext cx="1883419" cy="0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5B7528A-6C4A-C043-989C-E629ECC17C26}"/>
              </a:ext>
            </a:extLst>
          </p:cNvPr>
          <p:cNvCxnSpPr>
            <a:cxnSpLocks/>
          </p:cNvCxnSpPr>
          <p:nvPr/>
        </p:nvCxnSpPr>
        <p:spPr>
          <a:xfrm>
            <a:off x="5175022" y="5700783"/>
            <a:ext cx="3738623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09D129-D192-D749-8A64-1CCB25BFF3BC}"/>
              </a:ext>
            </a:extLst>
          </p:cNvPr>
          <p:cNvSpPr txBox="1"/>
          <p:nvPr/>
        </p:nvSpPr>
        <p:spPr>
          <a:xfrm>
            <a:off x="838200" y="5389272"/>
            <a:ext cx="188384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Spliced HIV mRNA</a:t>
            </a:r>
          </a:p>
          <a:p>
            <a:pPr algn="ctr"/>
            <a:r>
              <a:rPr lang="en-US" dirty="0"/>
              <a:t>(many)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2A10D8-3BA9-CE41-AE30-6C1CE324E83C}"/>
              </a:ext>
            </a:extLst>
          </p:cNvPr>
          <p:cNvSpPr txBox="1"/>
          <p:nvPr/>
        </p:nvSpPr>
        <p:spPr>
          <a:xfrm>
            <a:off x="0" y="6492875"/>
            <a:ext cx="3200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*approximated by isoform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50D26E0-5058-6A46-B883-18C76D80F02E}"/>
              </a:ext>
            </a:extLst>
          </p:cNvPr>
          <p:cNvCxnSpPr>
            <a:cxnSpLocks/>
          </p:cNvCxnSpPr>
          <p:nvPr/>
        </p:nvCxnSpPr>
        <p:spPr>
          <a:xfrm>
            <a:off x="3068865" y="5430587"/>
            <a:ext cx="2328897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263DCE1-925D-764B-9F60-16A3E8D2429B}"/>
              </a:ext>
            </a:extLst>
          </p:cNvPr>
          <p:cNvCxnSpPr>
            <a:cxnSpLocks/>
          </p:cNvCxnSpPr>
          <p:nvPr/>
        </p:nvCxnSpPr>
        <p:spPr>
          <a:xfrm>
            <a:off x="5397762" y="5430587"/>
            <a:ext cx="2230664" cy="0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882A6B-8621-0E4A-9F17-9F0438D7692D}"/>
              </a:ext>
            </a:extLst>
          </p:cNvPr>
          <p:cNvCxnSpPr>
            <a:cxnSpLocks/>
          </p:cNvCxnSpPr>
          <p:nvPr/>
        </p:nvCxnSpPr>
        <p:spPr>
          <a:xfrm>
            <a:off x="7628426" y="5430587"/>
            <a:ext cx="1285220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C14B817-275A-D54A-91F4-3044E7B2EF36}"/>
              </a:ext>
            </a:extLst>
          </p:cNvPr>
          <p:cNvSpPr txBox="1"/>
          <p:nvPr/>
        </p:nvSpPr>
        <p:spPr>
          <a:xfrm>
            <a:off x="8980896" y="5389272"/>
            <a:ext cx="143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Singly spliced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EBC578-0CEF-1442-A535-939622CD062D}"/>
              </a:ext>
            </a:extLst>
          </p:cNvPr>
          <p:cNvSpPr txBox="1"/>
          <p:nvPr/>
        </p:nvSpPr>
        <p:spPr>
          <a:xfrm>
            <a:off x="9005885" y="5942568"/>
            <a:ext cx="167065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Multiply spliced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B5A37FE-C750-C14F-A754-21F54FF44F7B}"/>
              </a:ext>
            </a:extLst>
          </p:cNvPr>
          <p:cNvGrpSpPr/>
          <p:nvPr/>
        </p:nvGrpSpPr>
        <p:grpSpPr>
          <a:xfrm>
            <a:off x="2813658" y="4006201"/>
            <a:ext cx="507318" cy="519268"/>
            <a:chOff x="2356460" y="4814623"/>
            <a:chExt cx="507318" cy="51926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6CE6E1-4065-F049-AD67-A8D969A469D9}"/>
                </a:ext>
              </a:extLst>
            </p:cNvPr>
            <p:cNvSpPr txBox="1"/>
            <p:nvPr/>
          </p:nvSpPr>
          <p:spPr>
            <a:xfrm>
              <a:off x="2356460" y="4814623"/>
              <a:ext cx="507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4371C2"/>
                  </a:solidFill>
                </a:rPr>
                <a:t>TSS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C75C448-80AE-0647-A103-CF0C93249E5A}"/>
                </a:ext>
              </a:extLst>
            </p:cNvPr>
            <p:cNvCxnSpPr/>
            <p:nvPr/>
          </p:nvCxnSpPr>
          <p:spPr>
            <a:xfrm>
              <a:off x="2608383" y="5129685"/>
              <a:ext cx="0" cy="2042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376EF25-4C51-B243-BF3B-5E2E203EBE17}"/>
              </a:ext>
            </a:extLst>
          </p:cNvPr>
          <p:cNvGrpSpPr/>
          <p:nvPr/>
        </p:nvGrpSpPr>
        <p:grpSpPr>
          <a:xfrm>
            <a:off x="7939810" y="4006201"/>
            <a:ext cx="1939313" cy="519268"/>
            <a:chOff x="1640466" y="4814623"/>
            <a:chExt cx="1939313" cy="51926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93A74AB-AADD-D849-BC9C-88081AE803CC}"/>
                </a:ext>
              </a:extLst>
            </p:cNvPr>
            <p:cNvSpPr txBox="1"/>
            <p:nvPr/>
          </p:nvSpPr>
          <p:spPr>
            <a:xfrm>
              <a:off x="1640466" y="4814623"/>
              <a:ext cx="1939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4371C2"/>
                  </a:solidFill>
                </a:rPr>
                <a:t>Active polyA signal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08452DE5-76CB-2547-8482-C3B29AB5E25D}"/>
                </a:ext>
              </a:extLst>
            </p:cNvPr>
            <p:cNvCxnSpPr/>
            <p:nvPr/>
          </p:nvCxnSpPr>
          <p:spPr>
            <a:xfrm>
              <a:off x="2608383" y="5129685"/>
              <a:ext cx="0" cy="2042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C259A9A-0CEB-1B45-85A2-5F3E70CD3F10}"/>
              </a:ext>
            </a:extLst>
          </p:cNvPr>
          <p:cNvGrpSpPr/>
          <p:nvPr/>
        </p:nvGrpSpPr>
        <p:grpSpPr>
          <a:xfrm>
            <a:off x="3180233" y="4018496"/>
            <a:ext cx="2149307" cy="518996"/>
            <a:chOff x="2472772" y="4814895"/>
            <a:chExt cx="2149307" cy="5189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0568487-8019-DA4D-8305-A29EF23F15D1}"/>
                </a:ext>
              </a:extLst>
            </p:cNvPr>
            <p:cNvSpPr txBox="1"/>
            <p:nvPr/>
          </p:nvSpPr>
          <p:spPr>
            <a:xfrm>
              <a:off x="2472772" y="4814895"/>
              <a:ext cx="2149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Inactive polyA signal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3D56DD1-F6E2-F14C-B898-2A626D29D45F}"/>
                </a:ext>
              </a:extLst>
            </p:cNvPr>
            <p:cNvCxnSpPr/>
            <p:nvPr/>
          </p:nvCxnSpPr>
          <p:spPr>
            <a:xfrm>
              <a:off x="2608383" y="5129685"/>
              <a:ext cx="0" cy="204206"/>
            </a:xfrm>
            <a:prstGeom prst="straightConnector1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47486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B58E3-66C8-F84E-ACA7-C14DF743B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 101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14894-33BB-7B49-B7AB-81F71E6E4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20" y="1690688"/>
            <a:ext cx="4101328" cy="37253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F33F75-1148-634C-9019-642C61E8A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90688"/>
            <a:ext cx="5811438" cy="44554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462AC1-9DF2-5949-97E0-0DB9C360406C}"/>
              </a:ext>
            </a:extLst>
          </p:cNvPr>
          <p:cNvSpPr/>
          <p:nvPr/>
        </p:nvSpPr>
        <p:spPr>
          <a:xfrm>
            <a:off x="1611379" y="5688924"/>
            <a:ext cx="286980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HXB2 is subtype B</a:t>
            </a:r>
          </a:p>
        </p:txBody>
      </p:sp>
    </p:spTree>
    <p:extLst>
      <p:ext uri="{BB962C8B-B14F-4D97-AF65-F5344CB8AC3E}">
        <p14:creationId xmlns:p14="http://schemas.microsoft.com/office/powerpoint/2010/main" val="153946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32384-3713-B843-A39E-C3D1675C8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Genome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C78F-2820-124B-B9E9-C2322A601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Basepair</a:t>
            </a:r>
            <a:r>
              <a:rPr lang="en-US" dirty="0"/>
              <a:t>-resolution </a:t>
            </a:r>
          </a:p>
          <a:p>
            <a:pPr lvl="1"/>
            <a:r>
              <a:rPr lang="en-US" dirty="0"/>
              <a:t>VG</a:t>
            </a:r>
          </a:p>
          <a:p>
            <a:pPr lvl="1"/>
            <a:r>
              <a:rPr lang="en-US" dirty="0"/>
              <a:t>Seven Bridges</a:t>
            </a:r>
          </a:p>
          <a:p>
            <a:r>
              <a:rPr lang="en-US" dirty="0"/>
              <a:t>Sparkle?</a:t>
            </a:r>
          </a:p>
          <a:p>
            <a:r>
              <a:rPr lang="en-US" dirty="0"/>
              <a:t>Approximate k-</a:t>
            </a:r>
            <a:r>
              <a:rPr lang="en-US" dirty="0" err="1"/>
              <a:t>mer</a:t>
            </a:r>
            <a:r>
              <a:rPr lang="en-US" dirty="0"/>
              <a:t> graphs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644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11B9DB6-6B90-7E40-8A8B-6D80581B89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612"/>
          <a:stretch/>
        </p:blipFill>
        <p:spPr>
          <a:xfrm>
            <a:off x="568410" y="345989"/>
            <a:ext cx="8545881" cy="57211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F96A389-3FDB-E645-9EAC-958578329E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418" r="23331"/>
          <a:stretch/>
        </p:blipFill>
        <p:spPr>
          <a:xfrm>
            <a:off x="6096000" y="605481"/>
            <a:ext cx="6096000" cy="590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196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14EE4-3BAE-C843-8A9D-EBBD7245F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linear reference genomes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653AD03-EC7D-D649-8EB4-84AD94695A93}"/>
              </a:ext>
            </a:extLst>
          </p:cNvPr>
          <p:cNvGrpSpPr/>
          <p:nvPr/>
        </p:nvGrpSpPr>
        <p:grpSpPr>
          <a:xfrm>
            <a:off x="838200" y="3919151"/>
            <a:ext cx="4555524" cy="1186249"/>
            <a:chOff x="1221260" y="3004751"/>
            <a:chExt cx="4555524" cy="1186249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64EC013-C8AB-B649-AF4C-39C6B4186D25}"/>
                </a:ext>
              </a:extLst>
            </p:cNvPr>
            <p:cNvCxnSpPr>
              <a:cxnSpLocks/>
            </p:cNvCxnSpPr>
            <p:nvPr/>
          </p:nvCxnSpPr>
          <p:spPr>
            <a:xfrm>
              <a:off x="1221260" y="3004751"/>
              <a:ext cx="4555524" cy="0"/>
            </a:xfrm>
            <a:prstGeom prst="line">
              <a:avLst/>
            </a:prstGeom>
            <a:ln w="762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752A2E9-D929-3444-8866-068A367A6516}"/>
                </a:ext>
              </a:extLst>
            </p:cNvPr>
            <p:cNvGrpSpPr/>
            <p:nvPr/>
          </p:nvGrpSpPr>
          <p:grpSpPr>
            <a:xfrm>
              <a:off x="1221260" y="3429000"/>
              <a:ext cx="4555524" cy="762000"/>
              <a:chOff x="862913" y="2528164"/>
              <a:chExt cx="1072978" cy="762000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C6BA950C-8B97-4845-944B-AA8CB532E0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2913" y="25281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F1D48BD4-5DA2-7C47-90EC-9E340E964D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313" y="26805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83EA2070-F932-5B4F-9DD1-92A921E1C0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7713" y="28329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AA20FD1-6C3A-8D4C-8775-7DC1C4E63E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0113" y="29853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B02A3206-20B6-1849-93E1-F7300F0D2A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2513" y="31377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4FB34178-30B1-0942-A657-ECB4B17301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24913" y="32901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6E8E3E-8B71-CE4B-A243-94995B358855}"/>
              </a:ext>
            </a:extLst>
          </p:cNvPr>
          <p:cNvCxnSpPr>
            <a:cxnSpLocks/>
          </p:cNvCxnSpPr>
          <p:nvPr/>
        </p:nvCxnSpPr>
        <p:spPr>
          <a:xfrm>
            <a:off x="6096000" y="3919151"/>
            <a:ext cx="4555524" cy="0"/>
          </a:xfrm>
          <a:prstGeom prst="line">
            <a:avLst/>
          </a:prstGeom>
          <a:ln w="762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5995E60-67F2-E94C-B5FC-56796A59064F}"/>
              </a:ext>
            </a:extLst>
          </p:cNvPr>
          <p:cNvSpPr txBox="1"/>
          <p:nvPr/>
        </p:nvSpPr>
        <p:spPr>
          <a:xfrm>
            <a:off x="2544019" y="2776093"/>
            <a:ext cx="792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goal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C7EAFC8-87C5-634B-8D3E-8C6B46895FCC}"/>
              </a:ext>
            </a:extLst>
          </p:cNvPr>
          <p:cNvSpPr txBox="1"/>
          <p:nvPr/>
        </p:nvSpPr>
        <p:spPr>
          <a:xfrm>
            <a:off x="8134145" y="2776093"/>
            <a:ext cx="1100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reality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D5CF68C-6D82-DF49-8133-79921EC2774C}"/>
              </a:ext>
            </a:extLst>
          </p:cNvPr>
          <p:cNvGrpSpPr/>
          <p:nvPr/>
        </p:nvGrpSpPr>
        <p:grpSpPr>
          <a:xfrm>
            <a:off x="6151234" y="4343400"/>
            <a:ext cx="4555524" cy="762000"/>
            <a:chOff x="6222023" y="4424588"/>
            <a:chExt cx="4555524" cy="76200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BF35879-A21F-604B-8EC4-2E22F7AE7301}"/>
                </a:ext>
              </a:extLst>
            </p:cNvPr>
            <p:cNvGrpSpPr/>
            <p:nvPr/>
          </p:nvGrpSpPr>
          <p:grpSpPr>
            <a:xfrm>
              <a:off x="6222023" y="4424588"/>
              <a:ext cx="4555524" cy="762000"/>
              <a:chOff x="862913" y="2528164"/>
              <a:chExt cx="1072978" cy="762000"/>
            </a:xfrm>
          </p:grpSpPr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79A5D94D-A15F-B247-B076-9F5E2232D0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2913" y="25281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D161D40A-8D65-0041-8C99-F7801C6130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313" y="2680564"/>
                <a:ext cx="310978" cy="0"/>
              </a:xfrm>
              <a:prstGeom prst="line">
                <a:avLst/>
              </a:prstGeom>
              <a:ln w="762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DBDFCEC1-8F80-FE4D-83C3-96EC3A65F7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7713" y="2832964"/>
                <a:ext cx="310978" cy="0"/>
              </a:xfrm>
              <a:prstGeom prst="line">
                <a:avLst/>
              </a:prstGeom>
              <a:ln w="762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816F5F04-D2E3-2142-91A9-EC86CC5F4C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0113" y="29853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78DC68CD-F9B0-BE4D-94DD-BFB28ADA54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2513" y="3137764"/>
                <a:ext cx="310978" cy="0"/>
              </a:xfrm>
              <a:prstGeom prst="line">
                <a:avLst/>
              </a:prstGeom>
              <a:ln w="762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416552EA-21AA-684F-97E4-D99744E021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24913" y="3290164"/>
                <a:ext cx="310978" cy="0"/>
              </a:xfrm>
              <a:prstGeom prst="line">
                <a:avLst/>
              </a:prstGeom>
              <a:ln w="762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CF986A6-E2F4-E34B-9F07-40A5E16FE5A4}"/>
                </a:ext>
              </a:extLst>
            </p:cNvPr>
            <p:cNvGrpSpPr/>
            <p:nvPr/>
          </p:nvGrpSpPr>
          <p:grpSpPr>
            <a:xfrm>
              <a:off x="6289366" y="4426761"/>
              <a:ext cx="2944824" cy="457200"/>
              <a:chOff x="6290872" y="4307312"/>
              <a:chExt cx="2944824" cy="457200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F0D8506B-84F7-4847-956E-7445DA537E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90872" y="4307312"/>
                <a:ext cx="189470" cy="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BD7D10C7-5856-7949-9084-65FC1CE6D8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66687" y="4307312"/>
                <a:ext cx="189470" cy="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7F5555F8-D044-C744-A188-1AD0CD199C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46226" y="4764512"/>
                <a:ext cx="189470" cy="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552042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DAB52-CF20-1B4E-BCD4-0ED757940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HIV-1 “references”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D514C54-9375-E94A-8B86-3C8CB9B4D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451" y="1690688"/>
            <a:ext cx="9726983" cy="4802187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B8FB0DA3-83C4-4145-A6B3-45475A242050}"/>
              </a:ext>
            </a:extLst>
          </p:cNvPr>
          <p:cNvSpPr/>
          <p:nvPr/>
        </p:nvSpPr>
        <p:spPr>
          <a:xfrm>
            <a:off x="479069" y="3247644"/>
            <a:ext cx="1189885" cy="36271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F626D5-AFEC-444E-BF78-A85DE0304825}"/>
              </a:ext>
            </a:extLst>
          </p:cNvPr>
          <p:cNvSpPr txBox="1"/>
          <p:nvPr/>
        </p:nvSpPr>
        <p:spPr>
          <a:xfrm>
            <a:off x="637566" y="2847534"/>
            <a:ext cx="761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HXB2</a:t>
            </a:r>
          </a:p>
        </p:txBody>
      </p:sp>
    </p:spTree>
    <p:extLst>
      <p:ext uri="{BB962C8B-B14F-4D97-AF65-F5344CB8AC3E}">
        <p14:creationId xmlns:p14="http://schemas.microsoft.com/office/powerpoint/2010/main" val="1352504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41636-075B-E640-AC4D-5F8FC023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SWIGG: algorithm overview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AEAA2F7-0142-FE44-94A9-838D7C038EFF}"/>
              </a:ext>
            </a:extLst>
          </p:cNvPr>
          <p:cNvGrpSpPr/>
          <p:nvPr/>
        </p:nvGrpSpPr>
        <p:grpSpPr>
          <a:xfrm>
            <a:off x="3228202" y="1435437"/>
            <a:ext cx="5735595" cy="5057438"/>
            <a:chOff x="838200" y="-367836"/>
            <a:chExt cx="9041406" cy="7972381"/>
          </a:xfrm>
        </p:grpSpPr>
        <p:pic>
          <p:nvPicPr>
            <p:cNvPr id="6" name="Picture 5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E228AEFE-A023-7D47-B535-3956D86BE6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-367836"/>
              <a:ext cx="9041406" cy="5246504"/>
            </a:xfrm>
            <a:prstGeom prst="rect">
              <a:avLst/>
            </a:prstGeom>
          </p:spPr>
        </p:pic>
        <p:pic>
          <p:nvPicPr>
            <p:cNvPr id="4" name="Picture 3" descr="A picture containing clock&#10;&#10;Description automatically generated">
              <a:extLst>
                <a:ext uri="{FF2B5EF4-FFF2-40B4-BE49-F238E27FC236}">
                  <a16:creationId xmlns:a16="http://schemas.microsoft.com/office/drawing/2014/main" id="{50D46DED-E03F-C644-ACB6-A05C0942B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2987" y="4562445"/>
              <a:ext cx="8294645" cy="30421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E1F6CFF-EA67-E145-94DE-1CB5A3891C84}"/>
              </a:ext>
            </a:extLst>
          </p:cNvPr>
          <p:cNvSpPr txBox="1"/>
          <p:nvPr/>
        </p:nvSpPr>
        <p:spPr>
          <a:xfrm>
            <a:off x="0" y="6488668"/>
            <a:ext cx="9438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https://github.com/NCBI-Codeathons/SWIGG</a:t>
            </a:r>
            <a:r>
              <a:rPr lang="en-US" dirty="0"/>
              <a:t>; </a:t>
            </a:r>
            <a:r>
              <a:rPr lang="en-US" dirty="0">
                <a:hlinkClick r:id="rId5"/>
              </a:rPr>
              <a:t>https://github.com/NCBI-Codeathons/Virus_Graphs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20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7CCD8-7D72-D94C-A6F5-FF9A1EA94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SWIGG - update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3D50B2D-5F07-0049-9F8B-A251078B0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9066"/>
            <a:ext cx="12192000" cy="605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898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3AF6-3487-BD44-83BA-958BFCD0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Novograph</a:t>
            </a:r>
            <a:r>
              <a:rPr lang="en-US" dirty="0"/>
              <a:t>: algorithm overview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61D356-EDA3-AD4C-983B-DEA68A6E765B}"/>
              </a:ext>
            </a:extLst>
          </p:cNvPr>
          <p:cNvSpPr/>
          <p:nvPr/>
        </p:nvSpPr>
        <p:spPr>
          <a:xfrm>
            <a:off x="0" y="6488668"/>
            <a:ext cx="6196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Modified from https://github.com/NCBI-Hackathons/NovoGraph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0A0331D-4155-7146-BF0D-B37A046DF3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3965" b="50000"/>
          <a:stretch/>
        </p:blipFill>
        <p:spPr>
          <a:xfrm>
            <a:off x="2113654" y="1400161"/>
            <a:ext cx="3761580" cy="509848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2B78816-017C-844D-8BB8-AB9A3F7FB8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0000" b="3784"/>
          <a:stretch/>
        </p:blipFill>
        <p:spPr>
          <a:xfrm>
            <a:off x="6494527" y="1400161"/>
            <a:ext cx="3761580" cy="511844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616C1491-B26D-454C-B364-C4501EA30DE1}"/>
              </a:ext>
            </a:extLst>
          </p:cNvPr>
          <p:cNvGrpSpPr/>
          <p:nvPr/>
        </p:nvGrpSpPr>
        <p:grpSpPr>
          <a:xfrm>
            <a:off x="5570483" y="1508918"/>
            <a:ext cx="2804834" cy="4954158"/>
            <a:chOff x="5570483" y="1513490"/>
            <a:chExt cx="2804834" cy="4954158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0A2450-5ABC-0048-8035-3F2AC75CE4E3}"/>
                </a:ext>
              </a:extLst>
            </p:cNvPr>
            <p:cNvCxnSpPr/>
            <p:nvPr/>
          </p:nvCxnSpPr>
          <p:spPr>
            <a:xfrm flipV="1">
              <a:off x="5570483" y="1513490"/>
              <a:ext cx="1292772" cy="495415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DCECFD5-1E6B-D846-9655-792078E509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63255" y="1518062"/>
              <a:ext cx="1512062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4DE580C-A1A1-A24F-9FB9-1F24CD4CDEF5}"/>
              </a:ext>
            </a:extLst>
          </p:cNvPr>
          <p:cNvSpPr txBox="1"/>
          <p:nvPr/>
        </p:nvSpPr>
        <p:spPr>
          <a:xfrm>
            <a:off x="818626" y="2586310"/>
            <a:ext cx="808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“MSA”</a:t>
            </a:r>
          </a:p>
        </p:txBody>
      </p:sp>
      <p:sp>
        <p:nvSpPr>
          <p:cNvPr id="5" name="Striped Right Arrow 4">
            <a:extLst>
              <a:ext uri="{FF2B5EF4-FFF2-40B4-BE49-F238E27FC236}">
                <a16:creationId xmlns:a16="http://schemas.microsoft.com/office/drawing/2014/main" id="{13B8875B-4F63-FB4A-88D6-F3BF64A55C6E}"/>
              </a:ext>
            </a:extLst>
          </p:cNvPr>
          <p:cNvSpPr/>
          <p:nvPr/>
        </p:nvSpPr>
        <p:spPr>
          <a:xfrm rot="5400000">
            <a:off x="963571" y="2081681"/>
            <a:ext cx="518279" cy="490979"/>
          </a:xfrm>
          <a:prstGeom prst="stripedRightArrow">
            <a:avLst>
              <a:gd name="adj1" fmla="val 3836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328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D3CE-885B-6F49-A3E6-D4EB5E4F0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Novograph</a:t>
            </a:r>
            <a:r>
              <a:rPr lang="en-US" dirty="0"/>
              <a:t>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A9773-8ADC-5A4D-9164-A315938E5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Split alignment didn’t work well with virus sequence</a:t>
            </a:r>
          </a:p>
          <a:p>
            <a:r>
              <a:rPr lang="en-US" dirty="0"/>
              <a:t>File formatting issues : convert dots in headers to underscores</a:t>
            </a:r>
          </a:p>
          <a:p>
            <a:r>
              <a:rPr lang="en-US" dirty="0"/>
              <a:t>BWA issues </a:t>
            </a:r>
            <a:r>
              <a:rPr lang="en-US" dirty="0">
                <a:sym typeface="Wingdings" pitchFamily="2" charset="2"/>
              </a:rPr>
              <a:t> convert mixed bases to Ns causing issues with steps downstream. To run with BWA had to convert mixed bases to Ns in input sequence</a:t>
            </a:r>
          </a:p>
          <a:p>
            <a:r>
              <a:rPr lang="en-US" dirty="0" err="1">
                <a:sym typeface="Wingdings" pitchFamily="2" charset="2"/>
              </a:rPr>
              <a:t>Minimap</a:t>
            </a:r>
            <a:r>
              <a:rPr lang="en-US" dirty="0">
                <a:sym typeface="Wingdings" pitchFamily="2" charset="2"/>
              </a:rPr>
              <a:t> alignment supports mixed bases</a:t>
            </a:r>
          </a:p>
          <a:p>
            <a:r>
              <a:rPr lang="en-US" dirty="0">
                <a:sym typeface="Wingdings" pitchFamily="2" charset="2"/>
              </a:rPr>
              <a:t>MSA using </a:t>
            </a:r>
            <a:r>
              <a:rPr lang="en-US" dirty="0" err="1">
                <a:sym typeface="Wingdings" pitchFamily="2" charset="2"/>
              </a:rPr>
              <a:t>Mafft</a:t>
            </a:r>
            <a:r>
              <a:rPr lang="en-US" dirty="0">
                <a:sym typeface="Wingdings" pitchFamily="2" charset="2"/>
              </a:rPr>
              <a:t> ran successfully</a:t>
            </a:r>
          </a:p>
          <a:p>
            <a:r>
              <a:rPr lang="en-US" dirty="0">
                <a:sym typeface="Wingdings" pitchFamily="2" charset="2"/>
              </a:rPr>
              <a:t>Postprocess script for MSA requires PBS grid computing (</a:t>
            </a:r>
            <a:r>
              <a:rPr lang="en-US" dirty="0" err="1">
                <a:sym typeface="Wingdings" pitchFamily="2" charset="2"/>
              </a:rPr>
              <a:t>qsub</a:t>
            </a:r>
            <a:r>
              <a:rPr lang="en-US" dirty="0">
                <a:sym typeface="Wingdings" pitchFamily="2" charset="2"/>
              </a:rPr>
              <a:t>) support. Need to change the script to include SLURM (</a:t>
            </a:r>
            <a:r>
              <a:rPr lang="en-US" dirty="0" err="1">
                <a:sym typeface="Wingdings" pitchFamily="2" charset="2"/>
              </a:rPr>
              <a:t>sbatch</a:t>
            </a:r>
            <a:r>
              <a:rPr lang="en-US" dirty="0">
                <a:sym typeface="Wingdings" pitchFamily="2" charset="2"/>
              </a:rPr>
              <a:t>) support to run on PSC computing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170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0DF80-A2D0-1D47-80D9-56E1C05A3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VG: algorithm overview</a:t>
            </a:r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74F4B8A4-A6ED-694C-BDB1-685094551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3900" y="1893094"/>
            <a:ext cx="8204200" cy="42164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F0D4DB-6A0E-5640-B5EF-FAE9C83A7F65}"/>
              </a:ext>
            </a:extLst>
          </p:cNvPr>
          <p:cNvSpPr txBox="1"/>
          <p:nvPr/>
        </p:nvSpPr>
        <p:spPr>
          <a:xfrm>
            <a:off x="0" y="6492875"/>
            <a:ext cx="3101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https://github.com/vgteam/vg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1455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</TotalTime>
  <Words>318</Words>
  <Application>Microsoft Macintosh PowerPoint</Application>
  <PresentationFormat>Widescreen</PresentationFormat>
  <Paragraphs>53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#thebestvirusgraphsteam</vt:lpstr>
      <vt:lpstr>PowerPoint Presentation</vt:lpstr>
      <vt:lpstr>Limitations of linear reference genomes</vt:lpstr>
      <vt:lpstr>Many HIV-1 “references”</vt:lpstr>
      <vt:lpstr>SWIGG: algorithm overview</vt:lpstr>
      <vt:lpstr>SWIGG - update</vt:lpstr>
      <vt:lpstr>Novograph: algorithm overview</vt:lpstr>
      <vt:lpstr>Novograph Issues</vt:lpstr>
      <vt:lpstr>VG: algorithm overview</vt:lpstr>
      <vt:lpstr>VG - update</vt:lpstr>
      <vt:lpstr>HIV Linear reference(s)</vt:lpstr>
      <vt:lpstr>HIV transcript model (beta)</vt:lpstr>
      <vt:lpstr>HIV 101</vt:lpstr>
      <vt:lpstr>Kinds of Genome Graphs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Gener, Alejandro Rafael</dc:creator>
  <cp:lastModifiedBy>Gener, Alejandro Rafael</cp:lastModifiedBy>
  <cp:revision>23</cp:revision>
  <dcterms:created xsi:type="dcterms:W3CDTF">2020-01-08T15:01:10Z</dcterms:created>
  <dcterms:modified xsi:type="dcterms:W3CDTF">2020-01-09T17:18:51Z</dcterms:modified>
</cp:coreProperties>
</file>

<file path=docProps/thumbnail.jpeg>
</file>